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9"/>
  </p:notesMasterIdLst>
  <p:sldIdLst>
    <p:sldId id="258" r:id="rId5"/>
    <p:sldId id="262" r:id="rId6"/>
    <p:sldId id="274" r:id="rId7"/>
    <p:sldId id="280" r:id="rId8"/>
    <p:sldId id="282" r:id="rId9"/>
    <p:sldId id="277" r:id="rId10"/>
    <p:sldId id="294" r:id="rId11"/>
    <p:sldId id="276" r:id="rId12"/>
    <p:sldId id="281" r:id="rId13"/>
    <p:sldId id="283" r:id="rId14"/>
    <p:sldId id="292" r:id="rId15"/>
    <p:sldId id="284" r:id="rId16"/>
    <p:sldId id="289" r:id="rId17"/>
    <p:sldId id="285" r:id="rId18"/>
    <p:sldId id="290" r:id="rId19"/>
    <p:sldId id="286" r:id="rId20"/>
    <p:sldId id="287" r:id="rId21"/>
    <p:sldId id="293" r:id="rId22"/>
    <p:sldId id="288" r:id="rId23"/>
    <p:sldId id="291" r:id="rId24"/>
    <p:sldId id="272" r:id="rId25"/>
    <p:sldId id="275" r:id="rId26"/>
    <p:sldId id="279" r:id="rId27"/>
    <p:sldId id="278" r:id="rId28"/>
  </p:sldIdLst>
  <p:sldSz cx="12192000" cy="6858000"/>
  <p:notesSz cx="6858000" cy="9144000"/>
  <p:embeddedFontLst>
    <p:embeddedFont>
      <p:font typeface="Cambria Math" panose="02040503050406030204" pitchFamily="18" charset="0"/>
      <p:regular r:id="rId30"/>
    </p:embeddedFont>
    <p:embeddedFont>
      <p:font typeface="나눔스퀘어" panose="020B0600000101010101" pitchFamily="50" charset="-127"/>
      <p:regular r:id="rId31"/>
    </p:embeddedFont>
    <p:embeddedFont>
      <p:font typeface="나눔스퀘어 Bold" panose="020B0600000101010101" pitchFamily="50" charset="-127"/>
      <p:bold r:id="rId32"/>
    </p:embeddedFont>
    <p:embeddedFont>
      <p:font typeface="나눔스퀘어 ExtraBold" panose="020B0600000101010101" pitchFamily="50" charset="-127"/>
      <p:bold r:id="rId33"/>
    </p:embeddedFont>
    <p:embeddedFont>
      <p:font typeface="나눔스퀘어 Light" panose="020B0600000101010101" pitchFamily="50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ntion" id="{0AEC626D-19A1-9248-BC3C-FE4E6D68116B}">
          <p14:sldIdLst>
            <p14:sldId id="258"/>
            <p14:sldId id="262"/>
          </p14:sldIdLst>
        </p14:section>
        <p14:section name="동기" id="{948E0351-53BD-47C7-9C10-BEFA9F201184}">
          <p14:sldIdLst>
            <p14:sldId id="274"/>
            <p14:sldId id="280"/>
            <p14:sldId id="282"/>
          </p14:sldIdLst>
        </p14:section>
        <p14:section name="결과물 시연" id="{0D712DBF-1189-4E18-9FD3-3CBDDF7B63F4}">
          <p14:sldIdLst>
            <p14:sldId id="277"/>
            <p14:sldId id="294"/>
          </p14:sldIdLst>
        </p14:section>
        <p14:section name="개발 과정" id="{80822B00-42CF-460C-9301-EF931D3864CA}">
          <p14:sldIdLst>
            <p14:sldId id="276"/>
            <p14:sldId id="281"/>
            <p14:sldId id="283"/>
            <p14:sldId id="292"/>
            <p14:sldId id="284"/>
            <p14:sldId id="289"/>
            <p14:sldId id="285"/>
            <p14:sldId id="290"/>
            <p14:sldId id="286"/>
            <p14:sldId id="287"/>
            <p14:sldId id="293"/>
            <p14:sldId id="288"/>
            <p14:sldId id="291"/>
          </p14:sldIdLst>
        </p14:section>
        <p14:section name="Collaboration" id="{C04C1A2D-A6DC-7D41-89BA-0A20732FF015}">
          <p14:sldIdLst>
            <p14:sldId id="272"/>
            <p14:sldId id="275"/>
            <p14:sldId id="279"/>
          </p14:sldIdLst>
        </p14:section>
        <p14:section name="Conclusion" id="{921708CA-7479-D240-9A75-3F2F18DF094E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A5C8"/>
    <a:srgbClr val="4C5C68"/>
    <a:srgbClr val="F8EEEE"/>
    <a:srgbClr val="414F59"/>
    <a:srgbClr val="DF0367"/>
    <a:srgbClr val="FC308C"/>
    <a:srgbClr val="E3E7ED"/>
    <a:srgbClr val="667C8D"/>
    <a:srgbClr val="032D67"/>
    <a:srgbClr val="DBA1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8B0C4D-5714-42A7-8CA8-8DDD7A2A2339}" v="1760" dt="2021-08-08T17:24:05.214"/>
    <p1510:client id="{AFB1B1D5-5C51-EE4B-B9F2-36920AD58F7D}" v="1177" dt="2021-08-08T18:11:03.481"/>
    <p1510:client id="{F7C85A87-3773-49C0-ABE2-660E7735A9D3}" v="5776" dt="2021-08-08T18:45:30.799"/>
    <p1510:client id="{F8992029-6017-465B-8F38-9574A703BDB2}" v="7659" dt="2021-08-08T18:18:54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706" autoAdjust="0"/>
  </p:normalViewPr>
  <p:slideViewPr>
    <p:cSldViewPr snapToGrid="0">
      <p:cViewPr varScale="1">
        <p:scale>
          <a:sx n="103" d="100"/>
          <a:sy n="103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tiff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5139D-101E-43DD-ACBA-43DB307D8157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E8455-F2D7-46FE-AC36-63FD452948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6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</a:t>
            </a:r>
            <a:r>
              <a:rPr lang="ko-KR" altLang="en-US" dirty="0"/>
              <a:t>수면 패턴을 위한 서비스</a:t>
            </a:r>
            <a:r>
              <a:rPr lang="en-US" altLang="ko-KR" dirty="0"/>
              <a:t>, </a:t>
            </a:r>
            <a:r>
              <a:rPr lang="ko-KR" altLang="en-US" dirty="0" err="1"/>
              <a:t>드르렁을</a:t>
            </a:r>
            <a:r>
              <a:rPr lang="ko-KR" altLang="en-US" dirty="0"/>
              <a:t> 개발한 </a:t>
            </a:r>
            <a:r>
              <a:rPr lang="ko-KR" altLang="en-US" dirty="0" err="1"/>
              <a:t>이어둠을빨간코로비춰줄래</a:t>
            </a:r>
            <a:r>
              <a:rPr lang="ko-KR" altLang="en-US" dirty="0"/>
              <a:t> 팀의 이상화입니다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45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앱의 홈 화면인 메인 액티비티입니다</a:t>
            </a:r>
            <a:r>
              <a:rPr lang="en-US" altLang="ko-KR" dirty="0"/>
              <a:t>. </a:t>
            </a:r>
            <a:r>
              <a:rPr lang="ko-KR" altLang="en-US" dirty="0"/>
              <a:t>홈 화면에서는 다른 모든 기능을 접근할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51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홈 화면에 들어가는 수면 시간 그래프는 직접 그린 것으로</a:t>
            </a:r>
            <a:r>
              <a:rPr lang="en-US" altLang="ko-KR" dirty="0"/>
              <a:t>, </a:t>
            </a:r>
            <a:r>
              <a:rPr lang="ko-KR" altLang="en-US" dirty="0"/>
              <a:t>알람 액티비티가 저장한 </a:t>
            </a:r>
            <a:r>
              <a:rPr lang="ko-KR" altLang="en-US" dirty="0" err="1"/>
              <a:t>디비의</a:t>
            </a:r>
            <a:r>
              <a:rPr lang="ko-KR" altLang="en-US" dirty="0"/>
              <a:t> 내용을 불러옵니다</a:t>
            </a:r>
            <a:r>
              <a:rPr lang="en-US" altLang="ko-KR" dirty="0"/>
              <a:t>.</a:t>
            </a:r>
            <a:endParaRPr lang="en-GB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040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화이트노이즈</a:t>
            </a:r>
            <a:r>
              <a:rPr lang="ko-KR" altLang="en-US" dirty="0"/>
              <a:t> 액티비티에서는 사용자 수면을 돕기 위해 사용자에 맞는 백색소음을 생성할 수 있습니다</a:t>
            </a:r>
            <a:r>
              <a:rPr lang="en-GB" altLang="ko-KR" dirty="0"/>
              <a:t>. </a:t>
            </a:r>
            <a:r>
              <a:rPr lang="ko-KR" altLang="en-US" dirty="0"/>
              <a:t>여기에서 사용자가 만든 자기만의 백색소음은 저장되어 추후에도 다시 들을 수 있습니다</a:t>
            </a:r>
            <a:r>
              <a:rPr lang="en-GB" altLang="ko-KR"/>
              <a:t>.</a:t>
            </a:r>
            <a:endParaRPr lang="en-GB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2085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사용자가 백색소음을 만들 수 있도록 하기 위해서 다양한 주파수 대역에서의 </a:t>
            </a:r>
            <a:r>
              <a:rPr lang="ko-KR" altLang="en-US"/>
              <a:t>소리를 조절할 수</a:t>
            </a:r>
            <a:r>
              <a:rPr lang="ko-KR" altLang="en-US" dirty="0"/>
              <a:t> 있는 </a:t>
            </a:r>
            <a:r>
              <a:rPr lang="ko-KR" altLang="en-US" dirty="0" err="1"/>
              <a:t>이퀄라이저를</a:t>
            </a:r>
            <a:r>
              <a:rPr lang="ko-KR" altLang="en-US" dirty="0"/>
              <a:t> 구현했습니다</a:t>
            </a:r>
            <a:r>
              <a:rPr lang="en-GB" altLang="ko-KR" dirty="0"/>
              <a:t>. </a:t>
            </a:r>
            <a:endParaRPr lang="en-GB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904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수동으로 모닝콜을 설정하는 화면입니다</a:t>
            </a:r>
            <a:r>
              <a:rPr lang="en-US" altLang="ko-KR" dirty="0"/>
              <a:t>. </a:t>
            </a:r>
            <a:r>
              <a:rPr lang="ko-KR" altLang="en-US" dirty="0"/>
              <a:t>완료 버튼을 누르면 </a:t>
            </a:r>
            <a:r>
              <a:rPr lang="ko-KR" altLang="en-US" dirty="0" err="1"/>
              <a:t>모닝콜</a:t>
            </a:r>
            <a:r>
              <a:rPr lang="ko-KR" altLang="en-US" dirty="0"/>
              <a:t> 세팅 정보가 저장되어 추후 알람 액티비티에서 불러올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77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알람이 울리기 전의 화면입니다</a:t>
            </a:r>
            <a:r>
              <a:rPr lang="en-US" altLang="ko-KR" dirty="0"/>
              <a:t>. </a:t>
            </a:r>
            <a:r>
              <a:rPr lang="ko-KR" altLang="en-US" dirty="0"/>
              <a:t>백그라운드에서 기다려야 하지만 데모를 위해 만들어 놓은 임시 페이지이며 알람을 설정한 시간이 되면 정보를 가져온 후 알람을 울립니다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196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</a:t>
            </a:r>
            <a:r>
              <a:rPr lang="ko-KR" altLang="en-US" dirty="0" err="1"/>
              <a:t>알람음</a:t>
            </a:r>
            <a:r>
              <a:rPr lang="en-US" altLang="ko-KR" dirty="0"/>
              <a:t>, </a:t>
            </a:r>
            <a:r>
              <a:rPr lang="ko-KR" altLang="en-US" dirty="0"/>
              <a:t>진동과 함께 뜨는 화면입니다</a:t>
            </a:r>
            <a:r>
              <a:rPr lang="en-US" altLang="ko-KR" dirty="0"/>
              <a:t>. STOP</a:t>
            </a:r>
            <a:r>
              <a:rPr lang="ko-KR" altLang="en-US" dirty="0"/>
              <a:t>을 누르면 알람이 중지되며</a:t>
            </a:r>
            <a:r>
              <a:rPr lang="en-US" altLang="ko-KR" dirty="0"/>
              <a:t>, </a:t>
            </a:r>
            <a:r>
              <a:rPr lang="ko-KR" altLang="en-US" dirty="0"/>
              <a:t>다음에 울리기를 누르면</a:t>
            </a:r>
            <a:r>
              <a:rPr lang="en-US" altLang="ko-KR" dirty="0"/>
              <a:t>, 5</a:t>
            </a:r>
            <a:r>
              <a:rPr lang="ko-KR" altLang="en-US" dirty="0"/>
              <a:t>분 뒤 다시 알람이 울립니다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1440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알람이 멈추면</a:t>
            </a:r>
            <a:r>
              <a:rPr lang="en-US" altLang="ko-KR" dirty="0"/>
              <a:t>, </a:t>
            </a:r>
            <a:r>
              <a:rPr lang="ko-KR" altLang="en-US"/>
              <a:t>오늘의 수면에 대해 평가 하는 </a:t>
            </a:r>
            <a:r>
              <a:rPr lang="ko-KR" altLang="en-US" dirty="0"/>
              <a:t>화면입니다</a:t>
            </a:r>
            <a:r>
              <a:rPr lang="en-US" altLang="ko-KR" dirty="0"/>
              <a:t>. </a:t>
            </a:r>
            <a:r>
              <a:rPr lang="ko-KR" altLang="en-US" dirty="0"/>
              <a:t>여기서 </a:t>
            </a:r>
            <a:r>
              <a:rPr lang="en-US" altLang="ko-KR" dirty="0"/>
              <a:t>DB</a:t>
            </a:r>
            <a:r>
              <a:rPr lang="ko-KR" altLang="en-US"/>
              <a:t>에 정보가 추가되며</a:t>
            </a:r>
            <a:r>
              <a:rPr lang="en-US" altLang="ko-KR"/>
              <a:t>,</a:t>
            </a:r>
            <a:r>
              <a:rPr lang="ko-KR" altLang="en-US"/>
              <a:t> 이는 나중에 </a:t>
            </a:r>
            <a:r>
              <a:rPr lang="ko-KR" altLang="en-US" dirty="0" err="1"/>
              <a:t>머신러닝</a:t>
            </a:r>
            <a:r>
              <a:rPr lang="ko-KR" altLang="en-US" dirty="0"/>
              <a:t> 모델을 위한 데이터로 사용됩니다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699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수면 데이터를 보관한 데이터베이스 구조입니다</a:t>
            </a:r>
            <a:r>
              <a:rPr lang="en-US" altLang="ko-KR"/>
              <a:t>. </a:t>
            </a:r>
            <a:r>
              <a:rPr lang="ko-KR" altLang="en-US"/>
              <a:t>취침</a:t>
            </a:r>
            <a:r>
              <a:rPr lang="en-US" altLang="ko-KR" dirty="0"/>
              <a:t>/</a:t>
            </a:r>
            <a:r>
              <a:rPr lang="ko-KR" altLang="en-US" dirty="0"/>
              <a:t>기상 날짜</a:t>
            </a:r>
            <a:r>
              <a:rPr lang="en-US" altLang="ko-KR" dirty="0"/>
              <a:t>, </a:t>
            </a:r>
            <a:r>
              <a:rPr lang="ko-KR" altLang="en-US" dirty="0"/>
              <a:t>시각과 평가 데이터가 담겨있습니다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4577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모델을 만드는 데 사용한 데이터셋은 잠든 시각</a:t>
            </a:r>
            <a:r>
              <a:rPr lang="en-US" altLang="ko-KR" dirty="0"/>
              <a:t>, </a:t>
            </a:r>
            <a:r>
              <a:rPr lang="ko-KR" altLang="en-US" dirty="0"/>
              <a:t>일어난 시각</a:t>
            </a:r>
            <a:r>
              <a:rPr lang="en-US" altLang="ko-KR" dirty="0"/>
              <a:t>, </a:t>
            </a:r>
            <a:r>
              <a:rPr lang="ko-KR" altLang="en-US" dirty="0"/>
              <a:t>잠의 만족도로 구성되어 있으며</a:t>
            </a:r>
            <a:r>
              <a:rPr lang="en-US" altLang="ko-KR" dirty="0"/>
              <a:t>,</a:t>
            </a:r>
            <a:r>
              <a:rPr lang="ko-KR" altLang="en-US" dirty="0"/>
              <a:t> 잠든 시각과 잠의 만족도가 주어지면 일어날 시각을 예측해서 모닝콜을 자동으로 울리게 해야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77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주제 선정 동기</a:t>
            </a:r>
            <a:r>
              <a:rPr lang="en-US" altLang="ko-KR" dirty="0"/>
              <a:t>, </a:t>
            </a:r>
            <a:r>
              <a:rPr lang="ko-KR" altLang="en-US" dirty="0"/>
              <a:t>데모</a:t>
            </a:r>
            <a:r>
              <a:rPr lang="en-US" altLang="ko-KR" dirty="0"/>
              <a:t>, </a:t>
            </a:r>
            <a:r>
              <a:rPr lang="ko-KR" altLang="en-US" dirty="0"/>
              <a:t>구현</a:t>
            </a:r>
            <a:r>
              <a:rPr lang="en-US" altLang="ko-KR" dirty="0"/>
              <a:t>, </a:t>
            </a:r>
            <a:r>
              <a:rPr lang="ko-KR" altLang="en-US" dirty="0"/>
              <a:t>협업 방식 순서로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8809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모델을 안드로이드 스튜디오에서 불러오기 용이하도록 </a:t>
            </a:r>
            <a:r>
              <a:rPr lang="ko-KR" altLang="en-US" dirty="0" err="1"/>
              <a:t>텐서플로우를</a:t>
            </a:r>
            <a:r>
              <a:rPr lang="ko-KR" altLang="en-US" dirty="0"/>
              <a:t> 이용하여 만들었습니다</a:t>
            </a:r>
            <a:r>
              <a:rPr lang="en-US" altLang="ko-KR" dirty="0"/>
              <a:t>. </a:t>
            </a:r>
            <a:r>
              <a:rPr lang="ko-KR" altLang="en-US" dirty="0"/>
              <a:t>데이터셋의 분포가 일정하지 않아 오차가 있었지만</a:t>
            </a:r>
            <a:r>
              <a:rPr lang="en-US" altLang="ko-KR" dirty="0"/>
              <a:t>, </a:t>
            </a:r>
            <a:r>
              <a:rPr lang="ko-KR" altLang="en-US" dirty="0"/>
              <a:t>대체로 만족스러운 결과를 얻을 수 있었습니다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66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</a:t>
            </a:r>
            <a:r>
              <a:rPr lang="ko-KR" altLang="en-US"/>
              <a:t>파트에서는 개발에 참여한 </a:t>
            </a:r>
            <a:r>
              <a:rPr lang="ko-KR" altLang="en-US" dirty="0"/>
              <a:t>저희 팀의 소개와 함께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인이 함께 작업하기 위해 사용한 협업 전략을 소개하겠습니다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131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 팀원의 역할을 간단히 표현하자면 이와 같습니다</a:t>
            </a:r>
            <a:r>
              <a:rPr lang="en-US" altLang="ko-KR" dirty="0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06364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팀에서는 </a:t>
            </a:r>
            <a:r>
              <a:rPr lang="en-GB" altLang="ko-KR" dirty="0"/>
              <a:t>3</a:t>
            </a:r>
            <a:r>
              <a:rPr lang="ko-KR" altLang="en-US" dirty="0"/>
              <a:t>명이라는 인원에 맞추어 간소화된 깃 </a:t>
            </a:r>
            <a:r>
              <a:rPr lang="ko-KR" altLang="en-US" dirty="0" err="1"/>
              <a:t>플로를</a:t>
            </a:r>
            <a:r>
              <a:rPr lang="ko-KR" altLang="en-US" dirty="0"/>
              <a:t> 사용</a:t>
            </a:r>
            <a:r>
              <a:rPr lang="en-GB" altLang="ko-KR" dirty="0"/>
              <a:t>, </a:t>
            </a:r>
            <a:r>
              <a:rPr lang="ko-KR" altLang="en-US" dirty="0"/>
              <a:t>각 팀원이 </a:t>
            </a:r>
            <a:r>
              <a:rPr lang="ko-KR" altLang="en-US"/>
              <a:t>각자의 기능 </a:t>
            </a:r>
            <a:r>
              <a:rPr lang="ko-KR" altLang="en-US" dirty="0" err="1"/>
              <a:t>브랜치를</a:t>
            </a:r>
            <a:r>
              <a:rPr lang="ko-KR" altLang="en-US" dirty="0"/>
              <a:t> 담당하여 프로젝트를 진행했습니다</a:t>
            </a:r>
            <a:r>
              <a:rPr lang="en-GB" altLang="ko-KR" dirty="0"/>
              <a:t>. </a:t>
            </a:r>
            <a:r>
              <a:rPr lang="ko-KR" altLang="en-US" dirty="0"/>
              <a:t>이슈 </a:t>
            </a:r>
            <a:r>
              <a:rPr lang="ko-KR" altLang="en-US" dirty="0" err="1"/>
              <a:t>트래킹은</a:t>
            </a:r>
            <a:r>
              <a:rPr lang="ko-KR" altLang="en-US" dirty="0"/>
              <a:t> </a:t>
            </a:r>
            <a:r>
              <a:rPr lang="ko-KR" altLang="en-US" dirty="0" err="1"/>
              <a:t>깃헙</a:t>
            </a:r>
            <a:r>
              <a:rPr lang="ko-KR" altLang="en-US"/>
              <a:t> 이슈 </a:t>
            </a:r>
            <a:r>
              <a:rPr lang="ko-KR" altLang="en-US" dirty="0" err="1"/>
              <a:t>트래커를</a:t>
            </a:r>
            <a:r>
              <a:rPr lang="ko-KR" altLang="en-US"/>
              <a:t> </a:t>
            </a:r>
            <a:r>
              <a:rPr lang="ko-KR" altLang="en-US" dirty="0"/>
              <a:t>사용했으며</a:t>
            </a:r>
            <a:r>
              <a:rPr lang="en-GB" altLang="ko-KR" dirty="0"/>
              <a:t>, </a:t>
            </a:r>
            <a:r>
              <a:rPr lang="ko-KR" altLang="en-US" dirty="0"/>
              <a:t>기능들을 </a:t>
            </a:r>
            <a:r>
              <a:rPr lang="ko-KR" altLang="en-US"/>
              <a:t>메인으로 합칠 때 팀원 </a:t>
            </a:r>
            <a:r>
              <a:rPr lang="ko-KR" altLang="en-US" dirty="0"/>
              <a:t>간 코드 리뷰를 통해 서로의 코드를 이해하고 퀄리티를 높였습니다</a:t>
            </a:r>
            <a:r>
              <a:rPr lang="en-GB" altLang="ko-KR" dirty="0"/>
              <a:t>. </a:t>
            </a:r>
            <a:r>
              <a:rPr lang="ko-KR" altLang="en-US" dirty="0"/>
              <a:t>이러한 과정을 주 단위 </a:t>
            </a:r>
            <a:r>
              <a:rPr lang="ko-KR" altLang="en-US" dirty="0" err="1"/>
              <a:t>이터레이션으로</a:t>
            </a:r>
            <a:r>
              <a:rPr lang="ko-KR" altLang="en-US"/>
              <a:t> 반복 진행하여</a:t>
            </a:r>
            <a:r>
              <a:rPr lang="ko-KR" altLang="en-US" dirty="0"/>
              <a:t> 요구 사항을 더욱 정확히 분석했습니다</a:t>
            </a:r>
            <a:r>
              <a:rPr lang="en-GB" altLang="ko-KR"/>
              <a:t>.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1049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감사해용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49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주제 선정 동기입니다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04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저희는 개인의 수면시간을 보장해주며</a:t>
            </a:r>
            <a:r>
              <a:rPr lang="en-US" altLang="ko-KR" dirty="0"/>
              <a:t>, </a:t>
            </a:r>
            <a:r>
              <a:rPr lang="ko-KR" altLang="en-US"/>
              <a:t>패턴이 무너지지 않고 </a:t>
            </a:r>
            <a:r>
              <a:rPr lang="en-US" altLang="ko-KR" dirty="0"/>
              <a:t>white noise </a:t>
            </a:r>
            <a:r>
              <a:rPr lang="ko-KR" altLang="en-US"/>
              <a:t>커스터마이징으로 보다 편안한 수면환경을 조성하는 안드로이드 앱 </a:t>
            </a:r>
            <a:r>
              <a:rPr lang="ko-KR" altLang="en-US" dirty="0"/>
              <a:t>서비스를 </a:t>
            </a:r>
            <a:r>
              <a:rPr lang="ko-KR" altLang="en-US"/>
              <a:t>목표로</a:t>
            </a:r>
            <a:r>
              <a:rPr lang="ko-KR" altLang="en-US" dirty="0"/>
              <a:t> 하였습니다</a:t>
            </a:r>
            <a:r>
              <a:rPr lang="en-US" altLang="ko-KR" dirty="0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5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최근</a:t>
            </a:r>
            <a:r>
              <a:rPr lang="en-US" altLang="ko-KR" dirty="0"/>
              <a:t>, </a:t>
            </a:r>
            <a:r>
              <a:rPr lang="ko-KR" altLang="en-US" dirty="0" err="1"/>
              <a:t>기사뿐만</a:t>
            </a:r>
            <a:r>
              <a:rPr lang="ko-KR" altLang="en-US"/>
              <a:t> 아니라 주변만 </a:t>
            </a:r>
            <a:r>
              <a:rPr lang="ko-KR" altLang="en-US" dirty="0"/>
              <a:t>봐도 코로나로 인해 생활패턴이 망가진 분들을 쉽게 볼 수 있습니다</a:t>
            </a:r>
            <a:r>
              <a:rPr lang="en-US" altLang="ko-KR"/>
              <a:t>. </a:t>
            </a:r>
            <a:r>
              <a:rPr lang="ko-KR" altLang="en-US" dirty="0"/>
              <a:t>오른쪽 기사로 이에 </a:t>
            </a:r>
            <a:r>
              <a:rPr lang="ko-KR" altLang="en-US"/>
              <a:t>대한 해결책으로 유튜브에서 수면 주파수를 </a:t>
            </a:r>
            <a:r>
              <a:rPr lang="ko-KR" altLang="en-US" dirty="0"/>
              <a:t>찾아 듣는 사람들이 많다는 것을 알 수 있습니다</a:t>
            </a:r>
            <a:r>
              <a:rPr lang="en-US" altLang="ko-KR" dirty="0"/>
              <a:t>. </a:t>
            </a:r>
            <a:r>
              <a:rPr lang="ko-KR" altLang="en-US" dirty="0"/>
              <a:t>그래서 </a:t>
            </a:r>
            <a:r>
              <a:rPr lang="ko-KR" altLang="en-US"/>
              <a:t>저희는 </a:t>
            </a:r>
            <a:r>
              <a:rPr lang="ko-KR" altLang="en-US" dirty="0"/>
              <a:t>수면시간을 </a:t>
            </a:r>
            <a:r>
              <a:rPr lang="ko-KR" altLang="en-US"/>
              <a:t>보장해주며 접근성이 </a:t>
            </a:r>
            <a:r>
              <a:rPr lang="ko-KR" altLang="en-US" dirty="0"/>
              <a:t>더 </a:t>
            </a:r>
            <a:r>
              <a:rPr lang="ko-KR" altLang="en-US"/>
              <a:t>좋은 </a:t>
            </a:r>
            <a:r>
              <a:rPr lang="en-US" altLang="ko-KR" dirty="0"/>
              <a:t>white noise</a:t>
            </a:r>
            <a:r>
              <a:rPr lang="ko-KR" altLang="en-US" dirty="0"/>
              <a:t>를 제공하는 어플을 만들었습니다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977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앱의 간단한 데모 영상을 보여드리겠습니다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985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333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구현 과정을 말씀드리겠습니다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903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한 달 동안의 프로젝트 진행 과정을 나타낸 그림입니다</a:t>
            </a:r>
            <a:r>
              <a:rPr lang="en-US" altLang="ko-KR" dirty="0"/>
              <a:t>. </a:t>
            </a:r>
            <a:r>
              <a:rPr lang="ko-KR" altLang="en-US" dirty="0"/>
              <a:t>저희는 큰 틀부터 세부적인 구현으로 좁혀가며 개발하였습니다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E8455-F2D7-46FE-AC36-63FD4529481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904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4394385"/>
            <a:ext cx="2743200" cy="365125"/>
          </a:xfrm>
        </p:spPr>
        <p:txBody>
          <a:bodyPr/>
          <a:lstStyle/>
          <a:p>
            <a:r>
              <a:rPr lang="ko-KR" altLang="en-US"/>
              <a:t>미녜의 좀 괜찮은 일상</a:t>
            </a:r>
            <a:endParaRPr lang="en-US" altLang="ko-KR"/>
          </a:p>
          <a:p>
            <a:r>
              <a:rPr lang="ko-KR" altLang="en-US"/>
              <a:t> 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477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929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892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52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46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75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820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140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072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353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877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B6BFE-F984-4038-8895-226FC3B3DB98}" type="datetimeFigureOut">
              <a:rPr lang="ko-KR" altLang="en-US" smtClean="0"/>
              <a:t>2021-08-08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802CD-0607-4777-923E-0C8C206E27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21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22.emf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4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23.png"/><Relationship Id="rId5" Type="http://schemas.openxmlformats.org/officeDocument/2006/relationships/image" Target="../media/image180.png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20.xml"/><Relationship Id="rId9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9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2.jpeg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31.jpeg"/><Relationship Id="rId5" Type="http://schemas.openxmlformats.org/officeDocument/2006/relationships/image" Target="../media/image30.tiff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video" Target="../media/media7.mp4"/><Relationship Id="rId7" Type="http://schemas.openxmlformats.org/officeDocument/2006/relationships/notesSlide" Target="../notesSlides/notesSlide7.xml"/><Relationship Id="rId2" Type="http://schemas.microsoft.com/office/2007/relationships/media" Target="../media/media7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8.m4a"/><Relationship Id="rId4" Type="http://schemas.microsoft.com/office/2007/relationships/media" Target="../media/media8.m4a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8.png"/><Relationship Id="rId5" Type="http://schemas.openxmlformats.org/officeDocument/2006/relationships/hyperlink" Target="https://github.com/idealization/sleeping-pattern" TargetMode="Externa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5" y="684080"/>
            <a:ext cx="9879109" cy="5489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168562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3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드르렁 </a:t>
            </a:r>
            <a:r>
              <a:rPr lang="en-US" altLang="ko-KR" sz="3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수면 패턴을 위한 서비스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317581" y="3481803"/>
            <a:ext cx="15568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</a:t>
            </a:r>
            <a:r>
              <a:rPr lang="en-US" altLang="ko-KR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 통합 </a:t>
            </a:r>
            <a:r>
              <a:rPr lang="ko-KR" altLang="en-US" sz="1600" b="1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해커톤</a:t>
            </a: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5311803" y="5066216"/>
            <a:ext cx="15683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20190277 </a:t>
            </a: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이보림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20196930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이상화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20184395 </a:t>
            </a: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최명원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3333503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8FF69B9-0100-421B-99CB-FCE66A967A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95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4"/>
    </mc:Choice>
    <mc:Fallback>
      <p:transition spd="slow" advTm="9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526887" y="2354017"/>
            <a:ext cx="6662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Home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6081928" cy="1848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앱의 기능을 한눈에 볼 수 있는 홈 화면</a:t>
            </a:r>
            <a:b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다른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이동할 수 있는 버튼과 직접 </a:t>
            </a: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커스터마이징한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백색소음을 재생할 수 있는 버튼이 있음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기상 시간을 설정하면 따로 모델을 이용해 기상 시간을 예측하지 말아야 함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158522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Main Activity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D6A9AD7-35FE-4A9C-967A-666F1EC455B3}"/>
              </a:ext>
            </a:extLst>
          </p:cNvPr>
          <p:cNvGrpSpPr/>
          <p:nvPr/>
        </p:nvGrpSpPr>
        <p:grpSpPr>
          <a:xfrm>
            <a:off x="982066" y="2834192"/>
            <a:ext cx="3755847" cy="3809890"/>
            <a:chOff x="993048" y="2834190"/>
            <a:chExt cx="3755847" cy="380989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1B3E54D-AC22-4DD8-AA78-A0A22F8AF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8" y="2834191"/>
              <a:ext cx="1804684" cy="3809889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D1386260-D5D4-4F22-966F-8A541F9A18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4210" y="2834190"/>
              <a:ext cx="1804685" cy="3809890"/>
            </a:xfrm>
            <a:prstGeom prst="rect">
              <a:avLst/>
            </a:prstGeom>
          </p:spPr>
        </p:pic>
      </p:grp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8625E6D7-8676-4F33-91BF-D225582EF7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14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4"/>
    </mc:Choice>
    <mc:Fallback>
      <p:transition spd="slow" advTm="7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179459" y="2354017"/>
            <a:ext cx="1361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Sleeping Graph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6081928" cy="3620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최근 일주일 간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기상시간과 취침시간을 표시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최근 일주일 데이터는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rating 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저장하는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room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가져옴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그래프 형태를 보이기 위해 임의의 데이터를 넣어 놓음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위 아래가 유동적인 그래프를 그리기 위해</a:t>
            </a:r>
            <a:r>
              <a:rPr lang="en-US" altLang="ko-KR" sz="1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일반 막대그래프가 </a:t>
            </a:r>
            <a:r>
              <a:rPr lang="ko-KR" altLang="en-US" sz="1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아닌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주가 캔들 그래프 그리는 것을 사용함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sleepDataDao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id </a:t>
            </a:r>
            <a:r>
              <a:rPr lang="ko-KR" altLang="en-US" sz="1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역순으로 </a:t>
            </a:r>
            <a:r>
              <a:rPr lang="en-US" altLang="ko-KR" sz="1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7</a:t>
            </a:r>
            <a:r>
              <a:rPr lang="ko-KR" altLang="en-US" sz="1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개의 데이터만을 가져오는 쿼리문이 담긴 함수를 저장하여 이를 활용함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158522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Main Activity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1B3E54D-AC22-4DD8-AA78-A0A22F8AF8D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0" b="21619"/>
          <a:stretch/>
        </p:blipFill>
        <p:spPr>
          <a:xfrm>
            <a:off x="1343089" y="2934860"/>
            <a:ext cx="3033802" cy="3085858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08931341-E21E-4B79-813F-D91763606E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70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6"/>
    </mc:Choice>
    <mc:Fallback>
      <p:transition spd="slow" advTm="8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1996297" y="2354017"/>
            <a:ext cx="17273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White Noise Setting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5997389" cy="961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사용자에 맞는 소리 생성 가능</a:t>
            </a:r>
            <a:b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endParaRPr lang="en-US" altLang="ko-KR" sz="16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소리 세팅은 저장되어 추후에 이용 가능</a:t>
            </a:r>
            <a:endParaRPr lang="ko-KR" altLang="en-US" sz="16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627112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White Noise Activity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EA86F2B-10EA-4EA9-AFB0-963986939F5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48" y="2834192"/>
            <a:ext cx="1804684" cy="3809889"/>
          </a:xfrm>
          <a:prstGeom prst="rect">
            <a:avLst/>
          </a:prstGeom>
        </p:spPr>
      </p:pic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08B8BD1A-9660-41BB-A965-7F3F46FAB7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743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28"/>
    </mc:Choice>
    <mc:Fallback>
      <p:transition spd="slow" advTm="14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417311" y="2354017"/>
            <a:ext cx="885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Equalizer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5997389" cy="1552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이퀄라이저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조절을 위한 뷰 구현</a:t>
            </a:r>
            <a:endParaRPr lang="en-GB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atinLnBrk="0">
              <a:lnSpc>
                <a:spcPct val="120000"/>
              </a:lnSpc>
            </a:pPr>
            <a:endParaRPr lang="en-GB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저음부터 고역까지 대역 수를 조절 가능</a:t>
            </a:r>
            <a:endParaRPr lang="en-GB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atinLnBrk="0">
              <a:lnSpc>
                <a:spcPct val="120000"/>
              </a:lnSpc>
            </a:pPr>
            <a:endParaRPr lang="en-GB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베지어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커브를 이용해서 모든 대역에 대해 원하는 소리를 재생 가능</a:t>
            </a:r>
            <a:endParaRPr lang="ko-KR" altLang="en-US" sz="16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627112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White Noise Activity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04D1E0-3408-4F35-83AE-517AA003CAA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4" b="49603"/>
          <a:stretch/>
        </p:blipFill>
        <p:spPr>
          <a:xfrm>
            <a:off x="1235727" y="2930917"/>
            <a:ext cx="3248526" cy="2466364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4800BD9-A0DA-4C41-A84E-6E3736AC77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8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7"/>
    </mc:Choice>
    <mc:Fallback>
      <p:transition spd="slow" advTm="9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1992034" y="2354017"/>
            <a:ext cx="17359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Morning Call Setting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5997389" cy="1552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자동으로 모닝콜을 울리게 하여 수면 패턴을 조절하는 것을 권장하지만 수동으로 원하는 시간에 모닝콜을 설정할 수 있음</a:t>
            </a:r>
            <a:b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시간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사운드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볼륨을 세팅해야 하며 완료 버튼을 누르면 기기 외부 저장소에 저장됨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63108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Morning Call Activity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C20C328-5F3D-4C48-AE23-512E303558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48" y="2834192"/>
            <a:ext cx="1804684" cy="3809889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46C4D4B9-CB29-4B9E-9DFF-2A61044567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46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11"/>
    </mc:Choice>
    <mc:Fallback>
      <p:transition spd="slow" advTm="10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206995" y="2354017"/>
            <a:ext cx="1305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Loading Alarm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223605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Alarm Activity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3A57467-E7D4-4A2A-9E0B-A491AC1230D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47" y="2831052"/>
            <a:ext cx="1804685" cy="380989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7514B0D8-9853-4039-B555-418E6CD79C90}"/>
              </a:ext>
            </a:extLst>
          </p:cNvPr>
          <p:cNvSpPr/>
          <p:nvPr/>
        </p:nvSpPr>
        <p:spPr>
          <a:xfrm>
            <a:off x="5168664" y="2834192"/>
            <a:ext cx="6625938" cy="24390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Morningcall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설정한 시간이 되면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Alarm 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연결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시간은 </a:t>
            </a: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ExternalDir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text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읽어와서  </a:t>
            </a: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TimerTask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설정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시간이 되면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Alarm 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intent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보내고 이때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Morningcall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설정한 </a:t>
            </a: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알람음과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볼륨을 함께 보냄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latinLnBrk="0">
              <a:lnSpc>
                <a:spcPct val="120000"/>
              </a:lnSpc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Alarm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Stop / Snooze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중 무엇을 선택했는지에 따라 다른 일을 수행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18D0992-F7F8-4875-BDA4-26F97CA3ED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39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38"/>
    </mc:Choice>
    <mc:Fallback>
      <p:transition spd="slow" advTm="12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534422" y="2354017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Alarm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223605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Alarm Activity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7524A8C-4E4B-4BE3-8F12-0B952D53A1D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47" y="2831052"/>
            <a:ext cx="1804686" cy="380989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375D7E-0C67-4637-9057-E84119C73EB1}"/>
              </a:ext>
            </a:extLst>
          </p:cNvPr>
          <p:cNvSpPr/>
          <p:nvPr/>
        </p:nvSpPr>
        <p:spPr>
          <a:xfrm>
            <a:off x="5168664" y="2831052"/>
            <a:ext cx="5723112" cy="1257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Morningcall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에서 설정한 볼륨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알람음과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진동으로 알람이 울림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Stop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눌렀는지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Snooze(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다음에 울리기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눌렀는지를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Loading Alarm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전달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0BC0615-845A-4193-871A-B0347E134F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78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11"/>
    </mc:Choice>
    <mc:Fallback>
      <p:transition spd="slow" advTm="11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515508" y="2354017"/>
            <a:ext cx="6889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Rating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256626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Rating Activity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4E77C92-78DA-4BB9-ABB0-80F3A20725B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646" y="2831050"/>
            <a:ext cx="1804687" cy="380989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2ECBB5A-AD6B-4E74-BB7F-DEB9BF1855E9}"/>
              </a:ext>
            </a:extLst>
          </p:cNvPr>
          <p:cNvSpPr/>
          <p:nvPr/>
        </p:nvSpPr>
        <p:spPr>
          <a:xfrm>
            <a:off x="5168664" y="2831052"/>
            <a:ext cx="5997389" cy="2734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Android studio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 제공하는 기능을 커스터마이징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별 이미지들도 모두 자체적으로 설정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</a:p>
          <a:p>
            <a:pPr lvl="1" latinLnBrk="0">
              <a:lnSpc>
                <a:spcPct val="120000"/>
              </a:lnSpc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드래그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클릭 모두 가능하며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0.5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단위로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Save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누르면 저장됨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이때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취침날짜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취침시각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기상날짜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기상시각과 함께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rating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DB(Room)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에 저장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79BA46D-DCA7-46AF-99B2-1119A4B9B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495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48"/>
    </mc:Choice>
    <mc:Fallback>
      <p:transition spd="slow" advTm="11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3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App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302021" y="2354017"/>
            <a:ext cx="1115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Sleeping DB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981166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Database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B46399D-5B42-4BC8-86C6-DB32B824A2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290" y="2834192"/>
            <a:ext cx="1790700" cy="962025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C60D1C93-0DB8-45EB-8653-4DD1273A4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6290" y="3825377"/>
            <a:ext cx="3467400" cy="1833798"/>
          </a:xfrm>
          <a:prstGeom prst="rect">
            <a:avLst/>
          </a:prstGeom>
        </p:spPr>
      </p:pic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5B69C6EF-FED1-441B-892E-6470D53445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8107" y="5688335"/>
            <a:ext cx="3465583" cy="700412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A4D257E-B85E-495A-A6CA-1BB8AA324A3F}"/>
              </a:ext>
            </a:extLst>
          </p:cNvPr>
          <p:cNvSpPr/>
          <p:nvPr/>
        </p:nvSpPr>
        <p:spPr>
          <a:xfrm>
            <a:off x="5168664" y="2831052"/>
            <a:ext cx="5997389" cy="2734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Database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는 안드로이드 스튜디오의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Room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사용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sleepData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entity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를 설정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sleepDatabase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인스턴스를 생성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sleepDataDao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DB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접근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활용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sleepData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entity 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구조를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git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의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wiki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팀원들과 공유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주로 아래의 함수 사용을 데이터베이스에 접근함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07FFDB4B-21BA-4B37-94DD-E881BA3A83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438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36"/>
    </mc:Choice>
    <mc:Fallback>
      <p:transition spd="slow" advTm="10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582993" y="2354017"/>
            <a:ext cx="5539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Data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68664" y="2834192"/>
            <a:ext cx="5997389" cy="1552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Slept(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잠든 시각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), Got up(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일어난 시각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), Rating(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해당 잠의 만족도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)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으로 이루어진 데이터셋</a:t>
            </a:r>
            <a:b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</a:b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잠든 시각과 해당 잠의 만족도가 주어지면 일어날 시각을 예측해서 기상 시간을 설정하지 않은 경우에 모닝콜을 울려야 함</a:t>
            </a:r>
            <a:endParaRPr lang="en-US" altLang="ko-KR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08420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Tensorflow</a:t>
            </a:r>
            <a:endParaRPr lang="en-US" altLang="ko-KR" sz="1400" b="1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9C58FB3-052C-4906-9597-34C8281327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9895"/>
          <a:stretch/>
        </p:blipFill>
        <p:spPr>
          <a:xfrm>
            <a:off x="1689402" y="2930917"/>
            <a:ext cx="2341175" cy="3562161"/>
          </a:xfrm>
          <a:prstGeom prst="rect">
            <a:avLst/>
          </a:prstGeom>
        </p:spPr>
      </p:pic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45FA1433-06CC-4867-AD16-01E30B58ED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54"/>
    </mc:Choice>
    <mc:Fallback>
      <p:transition spd="slow" advTm="15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0" y="684080"/>
            <a:ext cx="12192000" cy="5489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871883" y="1506071"/>
            <a:ext cx="448235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48000" y="1658045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32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2397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829235" y="3244334"/>
            <a:ext cx="10533530" cy="911813"/>
            <a:chOff x="869577" y="3244334"/>
            <a:chExt cx="10533530" cy="911813"/>
          </a:xfrm>
        </p:grpSpPr>
        <p:grpSp>
          <p:nvGrpSpPr>
            <p:cNvPr id="4" name="그룹 3"/>
            <p:cNvGrpSpPr/>
            <p:nvPr/>
          </p:nvGrpSpPr>
          <p:grpSpPr>
            <a:xfrm>
              <a:off x="869577" y="3244334"/>
              <a:ext cx="2357717" cy="911813"/>
              <a:chOff x="869577" y="3244334"/>
              <a:chExt cx="2357717" cy="911813"/>
            </a:xfrm>
          </p:grpSpPr>
          <p:sp>
            <p:nvSpPr>
              <p:cNvPr id="14" name="직사각형 13"/>
              <p:cNvSpPr/>
              <p:nvPr/>
            </p:nvSpPr>
            <p:spPr>
              <a:xfrm>
                <a:off x="869577" y="3244334"/>
                <a:ext cx="235771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50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01. Motivation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2BC921C-4D4D-4C9C-BE83-269D504E10B5}"/>
                  </a:ext>
                </a:extLst>
              </p:cNvPr>
              <p:cNvSpPr txBox="1"/>
              <p:nvPr/>
            </p:nvSpPr>
            <p:spPr>
              <a:xfrm>
                <a:off x="1149471" y="3633375"/>
                <a:ext cx="1249766" cy="522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Topic Description</a:t>
                </a:r>
              </a:p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Motivation</a:t>
                </a:r>
              </a:p>
            </p:txBody>
          </p:sp>
        </p:grpSp>
        <p:sp>
          <p:nvSpPr>
            <p:cNvPr id="11" name="직사각형 10"/>
            <p:cNvSpPr/>
            <p:nvPr/>
          </p:nvSpPr>
          <p:spPr>
            <a:xfrm>
              <a:off x="3594848" y="3244334"/>
              <a:ext cx="235771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02. Demo</a:t>
              </a: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6320119" y="3244334"/>
              <a:ext cx="2357717" cy="910923"/>
              <a:chOff x="869577" y="3244334"/>
              <a:chExt cx="2357717" cy="910923"/>
            </a:xfrm>
          </p:grpSpPr>
          <p:sp>
            <p:nvSpPr>
              <p:cNvPr id="16" name="직사각형 15"/>
              <p:cNvSpPr/>
              <p:nvPr/>
            </p:nvSpPr>
            <p:spPr>
              <a:xfrm>
                <a:off x="869577" y="3244334"/>
                <a:ext cx="235771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50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03. </a:t>
                </a:r>
                <a:r>
                  <a:rPr lang="en-US" altLang="ko-KR" sz="18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50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Implement</a:t>
                </a:r>
                <a:r>
                  <a:rPr lang="en-GB" altLang="ko-KR" sz="1800" spc="-13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50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ation</a:t>
                </a:r>
                <a:endParaRPr lang="en-US" altLang="ko-KR" sz="18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BC921C-4D4D-4C9C-BE83-269D504E10B5}"/>
                  </a:ext>
                </a:extLst>
              </p:cNvPr>
              <p:cNvSpPr txBox="1"/>
              <p:nvPr/>
            </p:nvSpPr>
            <p:spPr>
              <a:xfrm>
                <a:off x="1149471" y="3632485"/>
                <a:ext cx="689612" cy="522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App</a:t>
                </a:r>
              </a:p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Model</a:t>
                </a:r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>
              <a:off x="9045390" y="3244334"/>
              <a:ext cx="2357717" cy="910923"/>
              <a:chOff x="3630707" y="3244334"/>
              <a:chExt cx="2357717" cy="910923"/>
            </a:xfrm>
          </p:grpSpPr>
          <p:sp>
            <p:nvSpPr>
              <p:cNvPr id="19" name="직사각형 18"/>
              <p:cNvSpPr/>
              <p:nvPr/>
            </p:nvSpPr>
            <p:spPr>
              <a:xfrm>
                <a:off x="3630707" y="3244334"/>
                <a:ext cx="235771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50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04. Collaboration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2BC921C-4D4D-4C9C-BE83-269D504E10B5}"/>
                  </a:ext>
                </a:extLst>
              </p:cNvPr>
              <p:cNvSpPr txBox="1"/>
              <p:nvPr/>
            </p:nvSpPr>
            <p:spPr>
              <a:xfrm>
                <a:off x="3910601" y="3632485"/>
                <a:ext cx="1597489" cy="5227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Team Introduction</a:t>
                </a:r>
              </a:p>
              <a:p>
                <a:pPr marL="171450" indent="-171450">
                  <a:lnSpc>
                    <a:spcPct val="120000"/>
                  </a:lnSpc>
                  <a:buFont typeface="나눔스퀘어 Light" panose="020B0600000101010101" pitchFamily="50" charset="-127"/>
                  <a:buChar char="‐"/>
                </a:pPr>
                <a:r>
                  <a:rPr lang="en-US" altLang="ko-KR" sz="12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65000"/>
                        <a:lumOff val="35000"/>
                        <a:alpha val="99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Collaboration Strategies</a:t>
                </a: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9DFB007-DC86-40F0-AFC0-289E4B5A75E4}"/>
              </a:ext>
            </a:extLst>
          </p:cNvPr>
          <p:cNvSpPr txBox="1"/>
          <p:nvPr/>
        </p:nvSpPr>
        <p:spPr>
          <a:xfrm>
            <a:off x="3834399" y="3634960"/>
            <a:ext cx="846657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나눔스퀘어 Light" panose="020B0600000101010101" pitchFamily="50" charset="-127"/>
              <a:buChar char="‐"/>
            </a:pPr>
            <a:r>
              <a:rPr lang="en-US" altLang="ko-KR" sz="12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App</a:t>
            </a:r>
          </a:p>
          <a:p>
            <a:pPr marL="171450" indent="-171450">
              <a:lnSpc>
                <a:spcPct val="120000"/>
              </a:lnSpc>
              <a:buFont typeface="나눔스퀘어 Light" panose="020B0600000101010101" pitchFamily="50" charset="-127"/>
              <a:buChar char="‐"/>
            </a:pPr>
            <a:r>
              <a:rPr lang="en-US" altLang="ko-KR" sz="12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Model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1DB7D216-883D-4D18-8C7E-5F47236BF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25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53"/>
    </mc:Choice>
    <mc:Fallback>
      <p:transition spd="slow" advTm="6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5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126290" y="2330824"/>
            <a:ext cx="3467400" cy="384940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2378259" y="2354017"/>
            <a:ext cx="9634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Prediction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직사각형 11"/>
              <p:cNvSpPr/>
              <p:nvPr/>
            </p:nvSpPr>
            <p:spPr>
              <a:xfrm>
                <a:off x="5168664" y="2834192"/>
                <a:ext cx="5997389" cy="21435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 latinLnBrk="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Tensorflow</a:t>
                </a: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를 이용한 선형 회귀 모델 구현</a:t>
                </a:r>
                <a:br>
                  <a:rPr lang="en-US" altLang="ko-KR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</a:br>
                <a:endPara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  <a:p>
                <a:pPr marL="285750" indent="-285750" latinLnBrk="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테스트셋의 평균 오차가 약 </a:t>
                </a:r>
                <a14:m>
                  <m:oMath xmlns:m="http://schemas.openxmlformats.org/officeDocument/2006/math">
                    <m:r>
                      <a:rPr lang="en-US" altLang="ko-KR" sz="1600" b="0" i="1" spc="-130" smtClean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나눔스퀘어 Light" panose="020B0600000101010101" pitchFamily="50" charset="-127"/>
                      </a:rPr>
                      <m:t>±</m:t>
                    </m:r>
                    <m:r>
                      <a:rPr lang="en-US" altLang="ko-KR" sz="1600" b="0" i="0" spc="-130" smtClean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나눔스퀘어 Light" panose="020B0600000101010101" pitchFamily="50" charset="-127"/>
                      </a:rPr>
                      <m:t>1.88 </m:t>
                    </m:r>
                    <m:r>
                      <a:rPr lang="ko-KR" altLang="en-US" sz="1600" i="1" spc="-13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나눔스퀘어 Light" panose="020B0600000101010101" pitchFamily="50" charset="-127"/>
                      </a:rPr>
                      <m:t>시</m:t>
                    </m:r>
                  </m:oMath>
                </a14:m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간이고</a:t>
                </a:r>
                <a:r>
                  <a:rPr lang="en-US" altLang="ko-KR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, </a:t>
                </a: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데이터셋의 분포가 너무 일정하지 않기 때문으로 추정</a:t>
                </a:r>
                <a:endPara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  <a:p>
                <a:pPr marL="285750" indent="-285750" latinLnBrk="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  <a:p>
                <a:pPr marL="285750" indent="-285750" latinLnBrk="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데이터 수가 적어 오차가 </a:t>
                </a:r>
                <a:r>
                  <a:rPr lang="ko-KR" altLang="en-US" sz="1600" spc="-13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가우시안</a:t>
                </a:r>
                <a:r>
                  <a:rPr lang="en-US" altLang="ko-KR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 </a:t>
                </a: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분포를 이루진 않지만 대체로 </a:t>
                </a:r>
                <a:r>
                  <a:rPr lang="en-US" altLang="ko-KR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 </a:t>
                </a:r>
                <a:r>
                  <a:rPr lang="ko-KR" altLang="en-US" sz="1600" spc="-13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근처에 분포</a:t>
                </a:r>
              </a:p>
            </p:txBody>
          </p:sp>
        </mc:Choice>
        <mc:Fallback xmlns="">
          <p:sp>
            <p:nvSpPr>
              <p:cNvPr id="12" name="직사각형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8664" y="2834192"/>
                <a:ext cx="5997389" cy="21435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1084208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Tensorflow</a:t>
            </a:r>
            <a:endParaRPr lang="en-US" altLang="ko-KR" sz="1400" b="1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C49CEA-E9EB-4989-86A6-16B21B4D4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782" y="2834192"/>
            <a:ext cx="2410161" cy="331039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7FBB1C-BD0A-484D-82D4-D521B2BF1F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623" y="6263019"/>
            <a:ext cx="2285458" cy="25046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8695171-DCC2-43DB-9372-93DE6A3623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20714" y="2856155"/>
            <a:ext cx="1955696" cy="176012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02A853B-1640-47ED-B818-FF185A2585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00194" y="4708263"/>
            <a:ext cx="2596736" cy="1805217"/>
          </a:xfrm>
          <a:prstGeom prst="rect">
            <a:avLst/>
          </a:prstGeom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A2B51058-BFEA-46D7-AF3B-B69C299FE7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927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89"/>
    </mc:Choice>
    <mc:Fallback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6" y="0"/>
            <a:ext cx="9879109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179219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8000" spc="-13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4C5C6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8000" spc="-13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4C5C68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3163174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897048" y="3332544"/>
            <a:ext cx="2377810" cy="1326102"/>
            <a:chOff x="4753612" y="3386609"/>
            <a:chExt cx="2377810" cy="1326102"/>
          </a:xfrm>
        </p:grpSpPr>
        <p:sp>
          <p:nvSpPr>
            <p:cNvPr id="10" name="직사각형 9"/>
            <p:cNvSpPr/>
            <p:nvPr/>
          </p:nvSpPr>
          <p:spPr>
            <a:xfrm>
              <a:off x="4773705" y="3386609"/>
              <a:ext cx="235771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Collaboration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2BC921C-4D4D-4C9C-BE83-269D504E10B5}"/>
                </a:ext>
              </a:extLst>
            </p:cNvPr>
            <p:cNvSpPr txBox="1"/>
            <p:nvPr/>
          </p:nvSpPr>
          <p:spPr>
            <a:xfrm>
              <a:off x="4753612" y="4029447"/>
              <a:ext cx="2377809" cy="683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Team introduction</a:t>
              </a:r>
            </a:p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Collaboration Strategies</a:t>
              </a:r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2179376-9CD1-4A8A-BA39-41FE49BC0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839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8"/>
    </mc:Choice>
    <mc:Fallback>
      <p:transition spd="slow" advTm="9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3487271"/>
          </a:xfrm>
          <a:prstGeom prst="rect">
            <a:avLst/>
          </a:prstGeom>
          <a:solidFill>
            <a:srgbClr val="414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양쪽 모서리가 둥근 사각형 12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354937" y="45876"/>
            <a:ext cx="1482137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04. Collaboration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164129" y="2385664"/>
            <a:ext cx="7841131" cy="1864659"/>
            <a:chOff x="591670" y="2859741"/>
            <a:chExt cx="7841131" cy="1864659"/>
          </a:xfrm>
          <a:solidFill>
            <a:srgbClr val="667C8D"/>
          </a:solidFill>
        </p:grpSpPr>
        <p:sp>
          <p:nvSpPr>
            <p:cNvPr id="6" name="타원 5"/>
            <p:cNvSpPr/>
            <p:nvPr/>
          </p:nvSpPr>
          <p:spPr>
            <a:xfrm>
              <a:off x="591670" y="2859741"/>
              <a:ext cx="1864659" cy="1864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3579906" y="2859741"/>
              <a:ext cx="1864659" cy="1864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6568142" y="2859741"/>
              <a:ext cx="1864659" cy="1864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2190776" y="4478872"/>
            <a:ext cx="1811363" cy="1022267"/>
            <a:chOff x="599084" y="4810566"/>
            <a:chExt cx="1811363" cy="1022267"/>
          </a:xfrm>
        </p:grpSpPr>
        <p:sp>
          <p:nvSpPr>
            <p:cNvPr id="24" name="직사각형 23"/>
            <p:cNvSpPr/>
            <p:nvPr/>
          </p:nvSpPr>
          <p:spPr>
            <a:xfrm>
              <a:off x="1122449" y="4810566"/>
              <a:ext cx="7646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b="1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이상화</a:t>
              </a:r>
              <a:endParaRPr lang="ko-KR" altLang="en-US" b="1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99084" y="5340390"/>
              <a:ext cx="1811363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ML Engineer</a:t>
              </a:r>
            </a:p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Main Activity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179012" y="4478872"/>
            <a:ext cx="1811363" cy="1022267"/>
            <a:chOff x="599084" y="4810566"/>
            <a:chExt cx="1811363" cy="1022267"/>
          </a:xfrm>
        </p:grpSpPr>
        <p:sp>
          <p:nvSpPr>
            <p:cNvPr id="27" name="직사각형 26"/>
            <p:cNvSpPr/>
            <p:nvPr/>
          </p:nvSpPr>
          <p:spPr>
            <a:xfrm>
              <a:off x="1122450" y="4810566"/>
              <a:ext cx="7646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b="1" spc="-13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최명원</a:t>
              </a:r>
              <a:endParaRPr lang="ko-KR" altLang="en-US" b="1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599084" y="5340390"/>
              <a:ext cx="1811363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Scrum  Master</a:t>
              </a:r>
            </a:p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White noise Activity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167248" y="4478872"/>
            <a:ext cx="1811363" cy="1022267"/>
            <a:chOff x="599084" y="4810566"/>
            <a:chExt cx="1811363" cy="1022267"/>
          </a:xfrm>
        </p:grpSpPr>
        <p:sp>
          <p:nvSpPr>
            <p:cNvPr id="30" name="직사각형 29"/>
            <p:cNvSpPr/>
            <p:nvPr/>
          </p:nvSpPr>
          <p:spPr>
            <a:xfrm>
              <a:off x="1122450" y="4810566"/>
              <a:ext cx="76463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b="1" spc="-13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이보림</a:t>
              </a:r>
              <a:endParaRPr lang="ko-KR" altLang="en-US" b="1" dirty="0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599084" y="5340390"/>
              <a:ext cx="1811363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UX Engineer</a:t>
              </a:r>
            </a:p>
            <a:p>
              <a:pPr algn="ctr"/>
              <a:r>
                <a:rPr lang="en-US" altLang="ko-KR" sz="13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Morning call  activity</a:t>
              </a:r>
            </a:p>
          </p:txBody>
        </p:sp>
      </p:grpSp>
      <p:pic>
        <p:nvPicPr>
          <p:cNvPr id="4" name="Picture 3" descr="A picture containing dark&#10;&#10;Description automatically generated">
            <a:extLst>
              <a:ext uri="{FF2B5EF4-FFF2-40B4-BE49-F238E27FC236}">
                <a16:creationId xmlns:a16="http://schemas.microsoft.com/office/drawing/2014/main" id="{E6CBB9E5-1074-5B4F-9B56-2091B981DF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693" y="2469754"/>
            <a:ext cx="1778000" cy="177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F80BCC-97AB-E548-BEC4-298FABE743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929" y="2296614"/>
            <a:ext cx="1778000" cy="1778000"/>
          </a:xfrm>
          <a:prstGeom prst="rect">
            <a:avLst/>
          </a:prstGeom>
        </p:spPr>
      </p:pic>
      <p:pic>
        <p:nvPicPr>
          <p:cNvPr id="11" name="Picture 10" descr="A picture containing dark&#10;&#10;Description automatically generated">
            <a:extLst>
              <a:ext uri="{FF2B5EF4-FFF2-40B4-BE49-F238E27FC236}">
                <a16:creationId xmlns:a16="http://schemas.microsoft.com/office/drawing/2014/main" id="{5103CD7F-4541-D543-B37D-AFBAED40EA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016" y="2307629"/>
            <a:ext cx="1778000" cy="1778000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01F739E-2F63-4D85-BE05-07E39F142F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43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0"/>
    </mc:Choice>
    <mc:Fallback>
      <p:transition spd="slow" advTm="5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354939" y="45876"/>
            <a:ext cx="1482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04. Collaboration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Collaboration Strategies</a:t>
            </a:r>
            <a:endParaRPr lang="en-US" altLang="ko-KR" spc="-130">
              <a:ln>
                <a:solidFill>
                  <a:schemeClr val="accent1">
                    <a:alpha val="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10205" y="2116472"/>
            <a:ext cx="11148344" cy="2187130"/>
            <a:chOff x="482436" y="2421272"/>
            <a:chExt cx="11148344" cy="218713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408831" y="2421272"/>
              <a:ext cx="3280695" cy="2187130"/>
            </a:xfrm>
            <a:prstGeom prst="rect">
              <a:avLst/>
            </a:prstGeom>
          </p:spPr>
        </p:pic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361517" y="2425083"/>
              <a:ext cx="3269263" cy="2179509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82436" y="2428893"/>
              <a:ext cx="3277648" cy="2171888"/>
            </a:xfrm>
            <a:prstGeom prst="rect">
              <a:avLst/>
            </a:prstGeom>
          </p:spPr>
        </p:pic>
      </p:grpSp>
      <p:sp>
        <p:nvSpPr>
          <p:cNvPr id="10" name="직사각형 9"/>
          <p:cNvSpPr/>
          <p:nvPr/>
        </p:nvSpPr>
        <p:spPr>
          <a:xfrm>
            <a:off x="1846728" y="3980330"/>
            <a:ext cx="875933" cy="875933"/>
          </a:xfrm>
          <a:prstGeom prst="rect">
            <a:avLst/>
          </a:prstGeom>
          <a:solidFill>
            <a:srgbClr val="414F5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658033" y="3980330"/>
            <a:ext cx="875933" cy="875933"/>
          </a:xfrm>
          <a:prstGeom prst="rect">
            <a:avLst/>
          </a:prstGeom>
          <a:solidFill>
            <a:srgbClr val="414F5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585951" y="3980330"/>
            <a:ext cx="875933" cy="875933"/>
          </a:xfrm>
          <a:prstGeom prst="rect">
            <a:avLst/>
          </a:prstGeom>
          <a:solidFill>
            <a:srgbClr val="414F5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823833" y="5016755"/>
            <a:ext cx="921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Git flow</a:t>
            </a:r>
            <a:endParaRPr lang="ko-KR" altLang="en-US" spc="-50" dirty="0"/>
          </a:p>
        </p:txBody>
      </p:sp>
      <p:sp>
        <p:nvSpPr>
          <p:cNvPr id="26" name="직사각형 25"/>
          <p:cNvSpPr/>
          <p:nvPr/>
        </p:nvSpPr>
        <p:spPr>
          <a:xfrm>
            <a:off x="5318644" y="5016755"/>
            <a:ext cx="1554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Issue tracking</a:t>
            </a:r>
            <a:endParaRPr lang="ko-KR" altLang="en-US" spc="-50" dirty="0"/>
          </a:p>
        </p:txBody>
      </p:sp>
      <p:sp>
        <p:nvSpPr>
          <p:cNvPr id="27" name="직사각형 26"/>
          <p:cNvSpPr/>
          <p:nvPr/>
        </p:nvSpPr>
        <p:spPr>
          <a:xfrm>
            <a:off x="9034802" y="5016755"/>
            <a:ext cx="197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Iterative Workflow</a:t>
            </a:r>
            <a:endParaRPr lang="ko-KR" altLang="en-US" spc="-50" dirty="0"/>
          </a:p>
        </p:txBody>
      </p:sp>
      <p:sp>
        <p:nvSpPr>
          <p:cNvPr id="28" name="직사각형 27"/>
          <p:cNvSpPr/>
          <p:nvPr/>
        </p:nvSpPr>
        <p:spPr>
          <a:xfrm>
            <a:off x="523863" y="5546579"/>
            <a:ext cx="352166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Simple branching strategy</a:t>
            </a:r>
          </a:p>
          <a:p>
            <a:pPr algn="ctr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Each person manages a feature branch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4472748" y="5546578"/>
            <a:ext cx="3244548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Github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Issue Tracker</a:t>
            </a:r>
          </a:p>
          <a:p>
            <a:pPr algn="ctr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Rigorous review system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9119212" y="5546577"/>
            <a:ext cx="18113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Additive Development</a:t>
            </a:r>
          </a:p>
          <a:p>
            <a:pPr algn="ctr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Requirement Analysis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3903313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실제 </a:t>
            </a: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IT</a:t>
            </a:r>
            <a:r>
              <a:rPr lang="ko-KR" altLang="en-US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기업에서 사용하는 </a:t>
            </a:r>
            <a:r>
              <a:rPr lang="ko-KR" altLang="en-US" sz="1400" b="1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협업 </a:t>
            </a:r>
            <a:r>
              <a:rPr lang="ko-KR" altLang="en-US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전략과 유사하도록 설정</a:t>
            </a:r>
            <a:endParaRPr lang="en-US" altLang="ko-KR" sz="1400" b="1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BC4563A-C40D-4F49-AA31-2AC222EC6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32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50"/>
    </mc:Choice>
    <mc:Fallback>
      <p:transition spd="slow" advTm="29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6" y="684081"/>
            <a:ext cx="9879109" cy="5489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3600" spc="-13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ko-KR" altLang="en-US" sz="3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14F5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2630770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4424388" y="3850140"/>
            <a:ext cx="3343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드르렁 </a:t>
            </a:r>
            <a:r>
              <a:rPr lang="en-US" altLang="ko-KR" sz="20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20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14F5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수면 패턴을 위한 서비스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5264727-9B6E-4C15-89E6-B1C4FBFD06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08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3"/>
    </mc:Choice>
    <mc:Fallback>
      <p:transition spd="slow" advTm="4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4" y="1"/>
            <a:ext cx="9879109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179219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8000" spc="-13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4C5C6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8000" spc="-13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4C5C68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3163174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4486068" y="3304263"/>
            <a:ext cx="32198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Motivation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D87EEA-C464-46AB-9DB0-429134A84E8C}"/>
              </a:ext>
            </a:extLst>
          </p:cNvPr>
          <p:cNvSpPr txBox="1"/>
          <p:nvPr/>
        </p:nvSpPr>
        <p:spPr>
          <a:xfrm>
            <a:off x="5328121" y="3862384"/>
            <a:ext cx="2377809" cy="66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나눔스퀘어 Light" panose="020B0600000101010101" pitchFamily="50" charset="-127"/>
              <a:buChar char="‐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Topic</a:t>
            </a:r>
            <a:r>
              <a: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Description</a:t>
            </a:r>
          </a:p>
          <a:p>
            <a:pPr marL="171450" indent="-171450">
              <a:lnSpc>
                <a:spcPct val="120000"/>
              </a:lnSpc>
              <a:buFont typeface="나눔스퀘어 Light" panose="020B0600000101010101" pitchFamily="50" charset="-127"/>
              <a:buChar char="‐"/>
            </a:pPr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Motivation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CD367089-A738-4D1D-A314-67986D5E5D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38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8"/>
    </mc:Choice>
    <mc:Fallback>
      <p:transition spd="slow" advTm="3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자연, 밤하늘이(가) 표시된 사진&#10;&#10;자동 생성된 설명">
            <a:extLst>
              <a:ext uri="{FF2B5EF4-FFF2-40B4-BE49-F238E27FC236}">
                <a16:creationId xmlns:a16="http://schemas.microsoft.com/office/drawing/2014/main" id="{42FADFD1-A841-4606-9178-9724744A86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254" y="1550758"/>
            <a:ext cx="3669396" cy="2256020"/>
          </a:xfrm>
          <a:prstGeom prst="rect">
            <a:avLst/>
          </a:prstGeom>
          <a:ln>
            <a:noFill/>
          </a:ln>
          <a:effectLst>
            <a:softEdge rad="228600"/>
          </a:effectLst>
        </p:spPr>
      </p:pic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134040" y="45876"/>
            <a:ext cx="1923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01. Motivation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Topic Description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72E87B-E7BD-48CD-AD74-32BC1C62847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387" r="22132"/>
          <a:stretch/>
        </p:blipFill>
        <p:spPr>
          <a:xfrm>
            <a:off x="1423617" y="4121212"/>
            <a:ext cx="3490669" cy="2549812"/>
          </a:xfrm>
          <a:prstGeom prst="rect">
            <a:avLst/>
          </a:prstGeom>
          <a:effectLst>
            <a:softEdge rad="152400"/>
          </a:effec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CC3099-8195-46C8-B37E-B968DA3BB24C}"/>
              </a:ext>
            </a:extLst>
          </p:cNvPr>
          <p:cNvSpPr/>
          <p:nvPr/>
        </p:nvSpPr>
        <p:spPr>
          <a:xfrm>
            <a:off x="5723179" y="1550758"/>
            <a:ext cx="5339562" cy="2399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latinLnBrk="0">
              <a:lnSpc>
                <a:spcPct val="120000"/>
              </a:lnSpc>
              <a:buAutoNum type="arabicPeriod"/>
            </a:pP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개인의 수면 시간을 보장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latinLnBrk="0">
              <a:lnSpc>
                <a:spcPct val="120000"/>
              </a:lnSpc>
            </a:pP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-&gt;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당일 취침 시간에 따른 다음 날 기상 시간 추천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latinLnBrk="0">
              <a:lnSpc>
                <a:spcPct val="120000"/>
              </a:lnSpc>
            </a:pP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-&gt;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자신이 원할 시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따로 </a:t>
            </a:r>
            <a:r>
              <a:rPr lang="ko-KR" altLang="en-US" b="1" spc="-13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알람 설정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가능 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 latinLnBrk="0">
              <a:lnSpc>
                <a:spcPct val="120000"/>
              </a:lnSpc>
              <a:buAutoNum type="arabicPeriod"/>
            </a:pP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 latinLnBrk="0">
              <a:lnSpc>
                <a:spcPct val="120000"/>
              </a:lnSpc>
              <a:buAutoNum type="arabicPeriod"/>
            </a:pP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수면 패턴이 무너지지 않게 도움</a:t>
            </a:r>
          </a:p>
          <a:p>
            <a:pPr lvl="2" latinLnBrk="0">
              <a:lnSpc>
                <a:spcPct val="120000"/>
              </a:lnSpc>
            </a:pP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-&gt; 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메인 화면에서 최근 일주일 간 자신의  취침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기상 시간 확인 가능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C8DACC-E2A2-43C4-909D-C9B8AAD67BD3}"/>
              </a:ext>
            </a:extLst>
          </p:cNvPr>
          <p:cNvSpPr/>
          <p:nvPr/>
        </p:nvSpPr>
        <p:spPr>
          <a:xfrm>
            <a:off x="5723179" y="4241112"/>
            <a:ext cx="4889858" cy="2067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latinLnBrk="0">
              <a:lnSpc>
                <a:spcPct val="120000"/>
              </a:lnSpc>
              <a:buAutoNum type="arabicPeriod" startAt="3"/>
            </a:pP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편안한 수면 환경 조성</a:t>
            </a:r>
            <a:endParaRPr lang="en-US" altLang="ko-KR" b="1" spc="-13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latinLnBrk="0">
              <a:lnSpc>
                <a:spcPct val="120000"/>
              </a:lnSpc>
            </a:pPr>
            <a:r>
              <a:rPr lang="en-US" altLang="ko-KR" b="1" spc="-13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-&gt;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White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noise</a:t>
            </a:r>
            <a:r>
              <a:rPr lang="ko-KR" altLang="en-US" b="1" spc="-13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서비스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vl="2" latinLnBrk="0">
              <a:lnSpc>
                <a:spcPct val="120000"/>
              </a:lnSpc>
            </a:pP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342900" indent="-342900" latinLnBrk="0">
              <a:lnSpc>
                <a:spcPct val="120000"/>
              </a:lnSpc>
              <a:buAutoNum type="arabicPeriod" startAt="3"/>
            </a:pP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White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noise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커스터마이징 서비스 제공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latinLnBrk="0">
              <a:lnSpc>
                <a:spcPct val="120000"/>
              </a:lnSpc>
            </a:pPr>
            <a:r>
              <a:rPr lang="en-US" altLang="ko-KR" b="1" spc="-13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-&gt; 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자신만의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White noise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보다 더 편안한 </a:t>
            </a:r>
            <a:r>
              <a:rPr lang="en-US" altLang="ko-KR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	</a:t>
            </a:r>
            <a:r>
              <a:rPr lang="ko-KR" altLang="en-US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수면 환경 조성 가능</a:t>
            </a:r>
            <a:endParaRPr lang="en-US" altLang="ko-KR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CD487CE-C6D9-48EA-9598-5FDD7902EB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82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76"/>
    </mc:Choice>
    <mc:Fallback>
      <p:transition spd="slow" advTm="13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667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134040" y="45876"/>
            <a:ext cx="1923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01. Motivation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04750" y="668247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Motivation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8CC3099-8195-46C8-B37E-B968DA3BB24C}"/>
              </a:ext>
            </a:extLst>
          </p:cNvPr>
          <p:cNvSpPr/>
          <p:nvPr/>
        </p:nvSpPr>
        <p:spPr>
          <a:xfrm>
            <a:off x="4059271" y="1536492"/>
            <a:ext cx="4889858" cy="370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latinLnBrk="0">
              <a:lnSpc>
                <a:spcPct val="120000"/>
              </a:lnSpc>
              <a:buAutoNum type="arabicPeriod"/>
            </a:pP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9C8DACC-E2A2-43C4-909D-C9B8AAD67BD3}"/>
              </a:ext>
            </a:extLst>
          </p:cNvPr>
          <p:cNvSpPr/>
          <p:nvPr/>
        </p:nvSpPr>
        <p:spPr>
          <a:xfrm>
            <a:off x="4973612" y="5077092"/>
            <a:ext cx="6057911" cy="12571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COVID-19 </a:t>
            </a: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 인한 </a:t>
            </a:r>
            <a:r>
              <a:rPr lang="ko-KR" altLang="en-US" sz="1600" b="1" spc="-13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비대면</a:t>
            </a: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상황으로 다수의 생활 패턴이 망가짐</a:t>
            </a: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잠들기 전</a:t>
            </a:r>
            <a:r>
              <a:rPr lang="en-US" altLang="ko-KR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, </a:t>
            </a: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예민해진 감각에 안정을 줄 자신이 자체제작한 </a:t>
            </a:r>
            <a:r>
              <a:rPr lang="en-US" altLang="ko-KR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white noise </a:t>
            </a:r>
            <a:r>
              <a:rPr lang="ko-KR" altLang="en-US" sz="16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필요</a:t>
            </a: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b="1" spc="-130" dirty="0">
              <a:ln>
                <a:solidFill>
                  <a:schemeClr val="accent1">
                    <a:alpha val="0"/>
                  </a:schemeClr>
                </a:solidFill>
              </a:ln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E073B1-F2B0-4673-B58A-AFBC838F91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403" y="1130177"/>
            <a:ext cx="4168711" cy="5398822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B353E7CD-477F-4B93-90E7-54DF576D71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974" y="1037579"/>
            <a:ext cx="4263841" cy="3915434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DEEDB7C-897F-4409-A01B-F68482553D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95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40"/>
    </mc:Choice>
    <mc:Fallback>
      <p:transition spd="slow" advTm="23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6" y="0"/>
            <a:ext cx="9879109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179219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8000" spc="-13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4C5C6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8000" spc="-13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4C5C68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3163174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897048" y="3332544"/>
            <a:ext cx="2377810" cy="1326102"/>
            <a:chOff x="4753612" y="3386609"/>
            <a:chExt cx="2377810" cy="1326102"/>
          </a:xfrm>
        </p:grpSpPr>
        <p:sp>
          <p:nvSpPr>
            <p:cNvPr id="10" name="직사각형 9"/>
            <p:cNvSpPr/>
            <p:nvPr/>
          </p:nvSpPr>
          <p:spPr>
            <a:xfrm>
              <a:off x="4773705" y="3386609"/>
              <a:ext cx="235771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Demo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2BC921C-4D4D-4C9C-BE83-269D504E10B5}"/>
                </a:ext>
              </a:extLst>
            </p:cNvPr>
            <p:cNvSpPr txBox="1"/>
            <p:nvPr/>
          </p:nvSpPr>
          <p:spPr>
            <a:xfrm>
              <a:off x="4753612" y="4029447"/>
              <a:ext cx="2377809" cy="683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App</a:t>
              </a:r>
            </a:p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Model</a:t>
              </a:r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218746D-AB85-4F5E-A851-F3AE92FA00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97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7"/>
    </mc:Choice>
    <mc:Fallback>
      <p:transition spd="slow" advTm="4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4A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623123" y="45876"/>
            <a:ext cx="94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02. Demo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28C0E3AB-3284-4845-98DB-C57B8326879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8"/>
          <a:srcRect l="36659" t="3791" r="36388" b="-3791"/>
          <a:stretch/>
        </p:blipFill>
        <p:spPr>
          <a:xfrm>
            <a:off x="4779817" y="877076"/>
            <a:ext cx="2646219" cy="5522557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F60A7754-E39E-4EB6-B860-903D80037C5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619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59"/>
    </mc:Choice>
    <mc:Fallback>
      <p:transition spd="slow" advTm="5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3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01" objId="5"/>
        <p14:triggerEvt type="onClick" time="1401" objId="5"/>
        <p14:stopEvt time="49747" objId="5"/>
        <p14:playEvt time="50581" objId="5"/>
        <p14:stopEvt time="53147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56446" y="0"/>
            <a:ext cx="9879109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7F7F7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48000" y="179219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8000" spc="-130" dirty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srgbClr val="4C5C6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8000" spc="-130" dirty="0">
              <a:ln>
                <a:solidFill>
                  <a:srgbClr val="5B9BD5">
                    <a:alpha val="0"/>
                  </a:srgbClr>
                </a:solidFill>
              </a:ln>
              <a:solidFill>
                <a:srgbClr val="4C5C68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786718" y="3163174"/>
            <a:ext cx="61856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/>
          <p:cNvGrpSpPr/>
          <p:nvPr/>
        </p:nvGrpSpPr>
        <p:grpSpPr>
          <a:xfrm>
            <a:off x="4897048" y="3332544"/>
            <a:ext cx="2377810" cy="1309046"/>
            <a:chOff x="4753612" y="3386609"/>
            <a:chExt cx="2377810" cy="1309046"/>
          </a:xfrm>
        </p:grpSpPr>
        <p:sp>
          <p:nvSpPr>
            <p:cNvPr id="10" name="직사각형 9"/>
            <p:cNvSpPr/>
            <p:nvPr/>
          </p:nvSpPr>
          <p:spPr>
            <a:xfrm>
              <a:off x="4773705" y="3386609"/>
              <a:ext cx="235771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Implement</a:t>
              </a:r>
              <a:r>
                <a:rPr lang="en-GB" altLang="ko-KR" sz="2400" spc="-130" dirty="0" err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ation</a:t>
              </a:r>
              <a:endParaRPr lang="en-US" altLang="ko-KR" sz="24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2BC921C-4D4D-4C9C-BE83-269D504E10B5}"/>
                </a:ext>
              </a:extLst>
            </p:cNvPr>
            <p:cNvSpPr txBox="1"/>
            <p:nvPr/>
          </p:nvSpPr>
          <p:spPr>
            <a:xfrm>
              <a:off x="4753612" y="4029447"/>
              <a:ext cx="2377809" cy="666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App</a:t>
              </a:r>
            </a:p>
            <a:p>
              <a:pPr marL="171450" indent="-171450">
                <a:lnSpc>
                  <a:spcPct val="120000"/>
                </a:lnSpc>
                <a:buFont typeface="나눔스퀘어 Light" panose="020B0600000101010101" pitchFamily="50" charset="-127"/>
                <a:buChar char="‐"/>
              </a:pPr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  <a:alpha val="99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Model</a:t>
              </a:r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5EABE32-10D7-4C17-9072-D2F9E3004A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64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6"/>
    </mc:Choice>
    <mc:Fallback>
      <p:transition spd="slow" advTm="4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양쪽 모서리가 둥근 사각형 3"/>
          <p:cNvSpPr/>
          <p:nvPr/>
        </p:nvSpPr>
        <p:spPr>
          <a:xfrm rot="10800000">
            <a:off x="4279926" y="0"/>
            <a:ext cx="3632149" cy="43030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4A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5FA157-38AC-470B-80E9-84B4B02EBCAA}"/>
              </a:ext>
            </a:extLst>
          </p:cNvPr>
          <p:cNvSpPr txBox="1"/>
          <p:nvPr/>
        </p:nvSpPr>
        <p:spPr>
          <a:xfrm>
            <a:off x="5440378" y="45876"/>
            <a:ext cx="1311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03. Implement</a:t>
            </a:r>
            <a:endParaRPr lang="ko-KR" altLang="en-US" sz="16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alpha val="99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23048" y="1037579"/>
            <a:ext cx="290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pc="-13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Roadmap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BC921C-4D4D-4C9C-BE83-269D504E10B5}"/>
              </a:ext>
            </a:extLst>
          </p:cNvPr>
          <p:cNvSpPr txBox="1"/>
          <p:nvPr/>
        </p:nvSpPr>
        <p:spPr>
          <a:xfrm>
            <a:off x="623048" y="1406911"/>
            <a:ext cx="5489964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한 달 동안의 대략적인 진행 과정</a:t>
            </a: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1400" b="1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  <a:alpha val="99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hlinkClick r:id="rId5"/>
              </a:rPr>
              <a:t>https://github.com/idealization/sleeping-pattern</a:t>
            </a:r>
            <a:endParaRPr lang="en-US" altLang="ko-KR" sz="1400" b="1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  <a:alpha val="99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887506" y="2308133"/>
            <a:ext cx="10416988" cy="1541656"/>
            <a:chOff x="887506" y="2433642"/>
            <a:chExt cx="10416988" cy="1541656"/>
          </a:xfrm>
        </p:grpSpPr>
        <p:sp>
          <p:nvSpPr>
            <p:cNvPr id="22" name="직사각형 21"/>
            <p:cNvSpPr/>
            <p:nvPr/>
          </p:nvSpPr>
          <p:spPr>
            <a:xfrm>
              <a:off x="8843967" y="2438124"/>
              <a:ext cx="45719" cy="815789"/>
            </a:xfrm>
            <a:prstGeom prst="rect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6508790" y="3159509"/>
              <a:ext cx="45719" cy="815789"/>
            </a:xfrm>
            <a:prstGeom prst="rect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4196473" y="2433642"/>
              <a:ext cx="45719" cy="815789"/>
            </a:xfrm>
            <a:prstGeom prst="rect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827412" y="3155027"/>
              <a:ext cx="45719" cy="815789"/>
            </a:xfrm>
            <a:prstGeom prst="rect">
              <a:avLst/>
            </a:prstGeom>
            <a:no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887506" y="2994212"/>
              <a:ext cx="10416988" cy="349623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A5FA157-38AC-470B-80E9-84B4B02EBCAA}"/>
                </a:ext>
              </a:extLst>
            </p:cNvPr>
            <p:cNvSpPr txBox="1"/>
            <p:nvPr/>
          </p:nvSpPr>
          <p:spPr>
            <a:xfrm>
              <a:off x="1542460" y="2994601"/>
              <a:ext cx="6376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alpha val="99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July 7</a:t>
              </a:r>
              <a:endPara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A5FA157-38AC-470B-80E9-84B4B02EBCAA}"/>
                </a:ext>
              </a:extLst>
            </p:cNvPr>
            <p:cNvSpPr txBox="1"/>
            <p:nvPr/>
          </p:nvSpPr>
          <p:spPr>
            <a:xfrm>
              <a:off x="3823456" y="2994601"/>
              <a:ext cx="7460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alpha val="99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July 17</a:t>
              </a:r>
              <a:endPara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5FA157-38AC-470B-80E9-84B4B02EBCAA}"/>
                </a:ext>
              </a:extLst>
            </p:cNvPr>
            <p:cNvSpPr txBox="1"/>
            <p:nvPr/>
          </p:nvSpPr>
          <p:spPr>
            <a:xfrm>
              <a:off x="6158633" y="2994601"/>
              <a:ext cx="7460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alpha val="99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July 27</a:t>
              </a:r>
              <a:endPara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A5FA157-38AC-470B-80E9-84B4B02EBCAA}"/>
                </a:ext>
              </a:extLst>
            </p:cNvPr>
            <p:cNvSpPr txBox="1"/>
            <p:nvPr/>
          </p:nvSpPr>
          <p:spPr>
            <a:xfrm>
              <a:off x="8537252" y="2994601"/>
              <a:ext cx="6591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spc="-13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alpha val="99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Aug 6</a:t>
              </a:r>
              <a:endParaRPr lang="ko-KR" altLang="en-US" sz="16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99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1873131" y="3285595"/>
            <a:ext cx="181136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기능 설계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UI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디자인 및 </a:t>
            </a:r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Mockup 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제작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242192" y="2342619"/>
            <a:ext cx="18627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핵심 </a:t>
            </a:r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Activity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기능 구현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Data Flow 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정리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554509" y="3281971"/>
            <a:ext cx="176564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세부 기능 구현</a:t>
            </a:r>
            <a:endParaRPr lang="ko-KR" altLang="en-US" sz="1300" spc="-13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Activity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간 연결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8896135" y="2342197"/>
            <a:ext cx="1810605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모델 제작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MVP </a:t>
            </a:r>
            <a:r>
              <a:rPr lang="ko-KR" altLang="en-US" sz="1300" spc="-13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제작</a:t>
            </a:r>
            <a:endParaRPr lang="en-US" altLang="ko-KR" sz="1300" spc="-13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27C6B8F-30BA-47F9-88FC-EB8B2E3A36B7}"/>
              </a:ext>
            </a:extLst>
          </p:cNvPr>
          <p:cNvGrpSpPr/>
          <p:nvPr/>
        </p:nvGrpSpPr>
        <p:grpSpPr>
          <a:xfrm>
            <a:off x="684885" y="4469195"/>
            <a:ext cx="10840160" cy="1919899"/>
            <a:chOff x="684885" y="4469195"/>
            <a:chExt cx="10840160" cy="1919899"/>
          </a:xfrm>
        </p:grpSpPr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DB68C0A4-FE4B-4F67-92E5-128F0409B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4885" y="4469195"/>
              <a:ext cx="5902874" cy="1919898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E3DE8DDD-34A0-48EF-9827-A3D168050A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19" b="2922"/>
            <a:stretch/>
          </p:blipFill>
          <p:spPr>
            <a:xfrm>
              <a:off x="6374594" y="4469196"/>
              <a:ext cx="5150451" cy="1919898"/>
            </a:xfrm>
            <a:prstGeom prst="rect">
              <a:avLst/>
            </a:prstGeom>
          </p:spPr>
        </p:pic>
      </p:grp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BA62A38E-A448-4999-8003-38C7FCCBD9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7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2"/>
    </mc:Choice>
    <mc:Fallback>
      <p:transition spd="slow" advTm="9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5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1F378D1633FA4468E609602816A3546" ma:contentTypeVersion="5" ma:contentTypeDescription="새 문서를 만듭니다." ma:contentTypeScope="" ma:versionID="fd1c17c0bb5a5a6ec50bad2be13d910c">
  <xsd:schema xmlns:xsd="http://www.w3.org/2001/XMLSchema" xmlns:xs="http://www.w3.org/2001/XMLSchema" xmlns:p="http://schemas.microsoft.com/office/2006/metadata/properties" xmlns:ns3="6addec88-3d1e-483e-aec1-c480fc56cad4" targetNamespace="http://schemas.microsoft.com/office/2006/metadata/properties" ma:root="true" ma:fieldsID="a1bfd5377d3081d97d3e846b4fbbc634" ns3:_="">
    <xsd:import namespace="6addec88-3d1e-483e-aec1-c480fc56cad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ddec88-3d1e-483e-aec1-c480fc56ca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EB32142-891A-4DEF-8D8B-20B899FBCE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ddec88-3d1e-483e-aec1-c480fc56cad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CA05AE4-BB38-4F21-B287-16A13F9835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5A1FDD-CF9F-4081-93B3-9EF179876A0A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http://schemas.openxmlformats.org/package/2006/metadata/core-properties"/>
    <ds:schemaRef ds:uri="6addec88-3d1e-483e-aec1-c480fc56cad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1221</Words>
  <Application>Microsoft Office PowerPoint</Application>
  <PresentationFormat>와이드스크린</PresentationFormat>
  <Paragraphs>238</Paragraphs>
  <Slides>24</Slides>
  <Notes>24</Notes>
  <HiddenSlides>0</HiddenSlides>
  <MMClips>25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2" baseType="lpstr">
      <vt:lpstr>Cambria Math</vt:lpstr>
      <vt:lpstr>나눔스퀘어 Bold</vt:lpstr>
      <vt:lpstr>맑은 고딕</vt:lpstr>
      <vt:lpstr>나눔스퀘어</vt:lpstr>
      <vt:lpstr>나눔스퀘어 Light</vt:lpstr>
      <vt:lpstr>Arial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미녜</dc:creator>
  <cp:lastModifiedBy>이상화</cp:lastModifiedBy>
  <cp:revision>32</cp:revision>
  <dcterms:created xsi:type="dcterms:W3CDTF">2020-10-22T03:20:53Z</dcterms:created>
  <dcterms:modified xsi:type="dcterms:W3CDTF">2021-08-08T18:45:31Z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0x010100D1F378D1633FA4468E609602816A3546</vt:lpwstr>
  </property>
</Properties>
</file>

<file path=docProps/thumbnail.jpeg>
</file>